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33" r:id="rId3"/>
    <p:sldId id="452" r:id="rId4"/>
    <p:sldId id="457" r:id="rId5"/>
    <p:sldId id="453" r:id="rId6"/>
    <p:sldId id="456" r:id="rId7"/>
    <p:sldId id="445" r:id="rId8"/>
    <p:sldId id="454" r:id="rId9"/>
    <p:sldId id="455" r:id="rId10"/>
    <p:sldId id="447" r:id="rId11"/>
    <p:sldId id="436" r:id="rId12"/>
    <p:sldId id="448" r:id="rId13"/>
    <p:sldId id="374" r:id="rId14"/>
    <p:sldId id="430" r:id="rId15"/>
    <p:sldId id="425" r:id="rId16"/>
    <p:sldId id="426" r:id="rId17"/>
  </p:sldIdLst>
  <p:sldSz cx="9144000" cy="58658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88" autoAdjust="0"/>
    <p:restoredTop sz="94660" autoAdjust="0"/>
  </p:normalViewPr>
  <p:slideViewPr>
    <p:cSldViewPr>
      <p:cViewPr varScale="1">
        <p:scale>
          <a:sx n="176" d="100"/>
          <a:sy n="176" d="100"/>
        </p:scale>
        <p:origin x="162" y="156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91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247CE9-7339-4F7D-AE48-59616D94BBA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2277E8-F561-4F03-B3BD-9BA8172BF4B8}">
      <dgm:prSet phldrT="[文本]"/>
      <dgm:spPr/>
      <dgm:t>
        <a:bodyPr/>
        <a:lstStyle/>
        <a:p>
          <a:r>
            <a:rPr lang="en-US" altLang="zh-CN" dirty="0" err="1" smtClean="0"/>
            <a:t>MoScript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3W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D6CA7A0E-CDB1-40A8-9D83-236DBAC0BBB5}" type="par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F224DF74-40BD-487D-A53D-BC04A71A3C21}" type="sib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0358F711-5E2B-4156-9C74-9912281C7F7B}">
      <dgm:prSet phldrT="[文本]"/>
      <dgm:spPr/>
      <dgm:t>
        <a:bodyPr/>
        <a:lstStyle/>
        <a:p>
          <a:r>
            <a:rPr lang="en-US" altLang="zh-CN" dirty="0" err="1" smtClean="0"/>
            <a:t>MoDesign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4CB46C54-C576-4DAE-A6B2-AE6DFABA5687}" type="par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F91A7542-839F-4B43-8061-27EE465F5766}" type="sib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658DDA4F-AF46-4B2C-B210-9A763B704995}">
      <dgm:prSet phldrT="[文本]"/>
      <dgm:spPr/>
      <dgm:t>
        <a:bodyPr/>
        <a:lstStyle/>
        <a:p>
          <a:r>
            <a:rPr lang="en-US" altLang="zh-CN" dirty="0" err="1" smtClean="0"/>
            <a:t>MoCloud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50W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C8778094-6A5C-4039-AD59-00C9720A9090}" type="par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2C2F89EE-6162-44DE-95DA-4A51EFAA0FB8}" type="sib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D46518B7-8024-42F0-9514-92272616DF6F}" type="pres">
      <dgm:prSet presAssocID="{BD247CE9-7339-4F7D-AE48-59616D94BBA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6B5D6E-613D-44EE-BDEC-405774CC72F8}" type="pres">
      <dgm:prSet presAssocID="{B72277E8-F561-4F03-B3BD-9BA8172BF4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6E592B-8267-4853-B189-8F7E5CBE4E0B}" type="pres">
      <dgm:prSet presAssocID="{F224DF74-40BD-487D-A53D-BC04A71A3C2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0511D79-4876-4F63-ABCC-9D155609AAFC}" type="pres">
      <dgm:prSet presAssocID="{F224DF74-40BD-487D-A53D-BC04A71A3C2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54060F9-EC87-4075-B08A-03D564BBB2F3}" type="pres">
      <dgm:prSet presAssocID="{0358F711-5E2B-4156-9C74-9912281C7F7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3C1D5-C496-4D57-A543-1554F238B0BB}" type="pres">
      <dgm:prSet presAssocID="{F91A7542-839F-4B43-8061-27EE465F57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5859741-10C1-49D2-A8DA-D7D47225C4AE}" type="pres">
      <dgm:prSet presAssocID="{F91A7542-839F-4B43-8061-27EE465F576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5DFF9-E776-4A6B-B009-AA19CDDE06D5}" type="pres">
      <dgm:prSet presAssocID="{658DDA4F-AF46-4B2C-B210-9A763B70499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13E3-E444-46C9-A871-7AF9E9A73618}" type="pres">
      <dgm:prSet presAssocID="{2C2F89EE-6162-44DE-95DA-4A51EFAA0FB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A768FA5-605D-4DF1-AB20-F6F0F03CCF94}" type="pres">
      <dgm:prSet presAssocID="{2C2F89EE-6162-44DE-95DA-4A51EFAA0FB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4DCF8A4-EED6-4401-9713-33FA57467C3A}" type="presOf" srcId="{F224DF74-40BD-487D-A53D-BC04A71A3C21}" destId="{00511D79-4876-4F63-ABCC-9D155609AAFC}" srcOrd="1" destOrd="0" presId="urn:microsoft.com/office/officeart/2005/8/layout/cycle7"/>
    <dgm:cxn modelId="{06C3799F-3E61-4C7C-825B-759175D29F6E}" type="presOf" srcId="{B72277E8-F561-4F03-B3BD-9BA8172BF4B8}" destId="{406B5D6E-613D-44EE-BDEC-405774CC72F8}" srcOrd="0" destOrd="0" presId="urn:microsoft.com/office/officeart/2005/8/layout/cycle7"/>
    <dgm:cxn modelId="{FF2FBC85-A99C-4E4F-AE74-1FEBBBFB9B14}" type="presOf" srcId="{2C2F89EE-6162-44DE-95DA-4A51EFAA0FB8}" destId="{1A768FA5-605D-4DF1-AB20-F6F0F03CCF94}" srcOrd="1" destOrd="0" presId="urn:microsoft.com/office/officeart/2005/8/layout/cycle7"/>
    <dgm:cxn modelId="{DDD23D7D-161E-4FA7-94D6-B853E9CAC1DD}" type="presOf" srcId="{0358F711-5E2B-4156-9C74-9912281C7F7B}" destId="{B54060F9-EC87-4075-B08A-03D564BBB2F3}" srcOrd="0" destOrd="0" presId="urn:microsoft.com/office/officeart/2005/8/layout/cycle7"/>
    <dgm:cxn modelId="{62DA441A-B780-4DED-AA86-17E553036AF9}" type="presOf" srcId="{F91A7542-839F-4B43-8061-27EE465F5766}" destId="{5F33C1D5-C496-4D57-A543-1554F238B0BB}" srcOrd="0" destOrd="0" presId="urn:microsoft.com/office/officeart/2005/8/layout/cycle7"/>
    <dgm:cxn modelId="{FE10E4A8-107E-4837-ADD8-9132D3C72561}" type="presOf" srcId="{BD247CE9-7339-4F7D-AE48-59616D94BBAE}" destId="{D46518B7-8024-42F0-9514-92272616DF6F}" srcOrd="0" destOrd="0" presId="urn:microsoft.com/office/officeart/2005/8/layout/cycle7"/>
    <dgm:cxn modelId="{5DE25376-FE8C-4CBA-9FD0-538328CF1CFF}" srcId="{BD247CE9-7339-4F7D-AE48-59616D94BBAE}" destId="{0358F711-5E2B-4156-9C74-9912281C7F7B}" srcOrd="1" destOrd="0" parTransId="{4CB46C54-C576-4DAE-A6B2-AE6DFABA5687}" sibTransId="{F91A7542-839F-4B43-8061-27EE465F5766}"/>
    <dgm:cxn modelId="{77C06E2D-7152-461D-9EC0-C6929A956471}" type="presOf" srcId="{F91A7542-839F-4B43-8061-27EE465F5766}" destId="{95859741-10C1-49D2-A8DA-D7D47225C4AE}" srcOrd="1" destOrd="0" presId="urn:microsoft.com/office/officeart/2005/8/layout/cycle7"/>
    <dgm:cxn modelId="{5977F23E-DE2B-42C7-A8C1-CDBFA91B3509}" srcId="{BD247CE9-7339-4F7D-AE48-59616D94BBAE}" destId="{658DDA4F-AF46-4B2C-B210-9A763B704995}" srcOrd="2" destOrd="0" parTransId="{C8778094-6A5C-4039-AD59-00C9720A9090}" sibTransId="{2C2F89EE-6162-44DE-95DA-4A51EFAA0FB8}"/>
    <dgm:cxn modelId="{A1C457C2-7508-4368-AA92-1E9D30EB2A8C}" srcId="{BD247CE9-7339-4F7D-AE48-59616D94BBAE}" destId="{B72277E8-F561-4F03-B3BD-9BA8172BF4B8}" srcOrd="0" destOrd="0" parTransId="{D6CA7A0E-CDB1-40A8-9D83-236DBAC0BBB5}" sibTransId="{F224DF74-40BD-487D-A53D-BC04A71A3C21}"/>
    <dgm:cxn modelId="{4C3784D8-D904-4394-A2CD-8A4F97A27195}" type="presOf" srcId="{658DDA4F-AF46-4B2C-B210-9A763B704995}" destId="{3275DFF9-E776-4A6B-B009-AA19CDDE06D5}" srcOrd="0" destOrd="0" presId="urn:microsoft.com/office/officeart/2005/8/layout/cycle7"/>
    <dgm:cxn modelId="{C3BA4FC3-3550-4112-8CD8-DBAE4A6DA5C6}" type="presOf" srcId="{F224DF74-40BD-487D-A53D-BC04A71A3C21}" destId="{A06E592B-8267-4853-B189-8F7E5CBE4E0B}" srcOrd="0" destOrd="0" presId="urn:microsoft.com/office/officeart/2005/8/layout/cycle7"/>
    <dgm:cxn modelId="{0C7CA059-7F5F-4253-A335-BC91A03A80B5}" type="presOf" srcId="{2C2F89EE-6162-44DE-95DA-4A51EFAA0FB8}" destId="{174713E3-E444-46C9-A871-7AF9E9A73618}" srcOrd="0" destOrd="0" presId="urn:microsoft.com/office/officeart/2005/8/layout/cycle7"/>
    <dgm:cxn modelId="{02687C22-2280-49C1-AF9C-0A150457E8C3}" type="presParOf" srcId="{D46518B7-8024-42F0-9514-92272616DF6F}" destId="{406B5D6E-613D-44EE-BDEC-405774CC72F8}" srcOrd="0" destOrd="0" presId="urn:microsoft.com/office/officeart/2005/8/layout/cycle7"/>
    <dgm:cxn modelId="{594AFF01-CDA9-4D65-86DD-800A35FDDE30}" type="presParOf" srcId="{D46518B7-8024-42F0-9514-92272616DF6F}" destId="{A06E592B-8267-4853-B189-8F7E5CBE4E0B}" srcOrd="1" destOrd="0" presId="urn:microsoft.com/office/officeart/2005/8/layout/cycle7"/>
    <dgm:cxn modelId="{CD73C1B1-FBE4-4456-98F5-279312F3035E}" type="presParOf" srcId="{A06E592B-8267-4853-B189-8F7E5CBE4E0B}" destId="{00511D79-4876-4F63-ABCC-9D155609AAFC}" srcOrd="0" destOrd="0" presId="urn:microsoft.com/office/officeart/2005/8/layout/cycle7"/>
    <dgm:cxn modelId="{A2A0E22D-FFEA-4A42-8341-0B2A5E3CC224}" type="presParOf" srcId="{D46518B7-8024-42F0-9514-92272616DF6F}" destId="{B54060F9-EC87-4075-B08A-03D564BBB2F3}" srcOrd="2" destOrd="0" presId="urn:microsoft.com/office/officeart/2005/8/layout/cycle7"/>
    <dgm:cxn modelId="{33CED22E-57D5-4215-9660-453432F3E0D0}" type="presParOf" srcId="{D46518B7-8024-42F0-9514-92272616DF6F}" destId="{5F33C1D5-C496-4D57-A543-1554F238B0BB}" srcOrd="3" destOrd="0" presId="urn:microsoft.com/office/officeart/2005/8/layout/cycle7"/>
    <dgm:cxn modelId="{D33E10E3-5D39-422F-A70E-D95E1BC70F71}" type="presParOf" srcId="{5F33C1D5-C496-4D57-A543-1554F238B0BB}" destId="{95859741-10C1-49D2-A8DA-D7D47225C4AE}" srcOrd="0" destOrd="0" presId="urn:microsoft.com/office/officeart/2005/8/layout/cycle7"/>
    <dgm:cxn modelId="{52E794AB-6CE8-4D68-9F89-F5CB6C53187B}" type="presParOf" srcId="{D46518B7-8024-42F0-9514-92272616DF6F}" destId="{3275DFF9-E776-4A6B-B009-AA19CDDE06D5}" srcOrd="4" destOrd="0" presId="urn:microsoft.com/office/officeart/2005/8/layout/cycle7"/>
    <dgm:cxn modelId="{F4EDE705-10D6-4826-9F63-B5A503340FA8}" type="presParOf" srcId="{D46518B7-8024-42F0-9514-92272616DF6F}" destId="{174713E3-E444-46C9-A871-7AF9E9A73618}" srcOrd="5" destOrd="0" presId="urn:microsoft.com/office/officeart/2005/8/layout/cycle7"/>
    <dgm:cxn modelId="{5B1189C0-2398-4FC9-8DC8-4E0B4F4BC93E}" type="presParOf" srcId="{174713E3-E444-46C9-A871-7AF9E9A73618}" destId="{1A768FA5-605D-4DF1-AB20-F6F0F03CCF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B5D6E-613D-44EE-BDEC-405774CC72F8}">
      <dsp:nvSpPr>
        <dsp:cNvPr id="0" name=""/>
        <dsp:cNvSpPr/>
      </dsp:nvSpPr>
      <dsp:spPr>
        <a:xfrm>
          <a:off x="1245028" y="872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MoScript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3W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264799" y="20643"/>
        <a:ext cx="1310488" cy="635473"/>
      </dsp:txXfrm>
    </dsp:sp>
    <dsp:sp modelId="{A06E592B-8267-4853-B189-8F7E5CBE4E0B}">
      <dsp:nvSpPr>
        <dsp:cNvPr id="0" name=""/>
        <dsp:cNvSpPr/>
      </dsp:nvSpPr>
      <dsp:spPr>
        <a:xfrm rot="3600000">
          <a:off x="2125544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196421" y="1233155"/>
        <a:ext cx="562283" cy="141753"/>
      </dsp:txXfrm>
    </dsp:sp>
    <dsp:sp modelId="{B54060F9-EC87-4075-B08A-03D564BBB2F3}">
      <dsp:nvSpPr>
        <dsp:cNvPr id="0" name=""/>
        <dsp:cNvSpPr/>
      </dsp:nvSpPr>
      <dsp:spPr>
        <a:xfrm>
          <a:off x="2360066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MoDesign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2379837" y="1951946"/>
        <a:ext cx="1310488" cy="635473"/>
      </dsp:txXfrm>
    </dsp:sp>
    <dsp:sp modelId="{5F33C1D5-C496-4D57-A543-1554F238B0BB}">
      <dsp:nvSpPr>
        <dsp:cNvPr id="0" name=""/>
        <dsp:cNvSpPr/>
      </dsp:nvSpPr>
      <dsp:spPr>
        <a:xfrm rot="10800000">
          <a:off x="1568025" y="2151555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1638901" y="2198806"/>
        <a:ext cx="562283" cy="141753"/>
      </dsp:txXfrm>
    </dsp:sp>
    <dsp:sp modelId="{3275DFF9-E776-4A6B-B009-AA19CDDE06D5}">
      <dsp:nvSpPr>
        <dsp:cNvPr id="0" name=""/>
        <dsp:cNvSpPr/>
      </dsp:nvSpPr>
      <dsp:spPr>
        <a:xfrm>
          <a:off x="129990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MoCloud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50W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49761" y="1951946"/>
        <a:ext cx="1310488" cy="635473"/>
      </dsp:txXfrm>
    </dsp:sp>
    <dsp:sp modelId="{174713E3-E444-46C9-A871-7AF9E9A73618}">
      <dsp:nvSpPr>
        <dsp:cNvPr id="0" name=""/>
        <dsp:cNvSpPr/>
      </dsp:nvSpPr>
      <dsp:spPr>
        <a:xfrm rot="18000000">
          <a:off x="1010506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081383" y="1233155"/>
        <a:ext cx="562283" cy="141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60736-7F85-4515-A6D8-4542283B826A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5C4F-F199-4381-AD49-AC8192F6B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11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48700-594F-44E5-8A8A-527182797791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5800"/>
            <a:ext cx="5343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DB0E-2F85-451F-815D-54806098F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4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22205"/>
            <a:ext cx="7772400" cy="12573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23962"/>
            <a:ext cx="6400800" cy="14990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3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8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6517"/>
            <a:ext cx="2057400" cy="37530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6517"/>
            <a:ext cx="6019800" cy="37530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2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8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69330"/>
            <a:ext cx="7772400" cy="116501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86182"/>
            <a:ext cx="7772400" cy="128314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97763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3020"/>
            <a:ext cx="4040188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60223"/>
            <a:ext cx="4040188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313020"/>
            <a:ext cx="4041775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60223"/>
            <a:ext cx="4041775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33546"/>
            <a:ext cx="3008313" cy="9939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33548"/>
            <a:ext cx="5111750" cy="500630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227478"/>
            <a:ext cx="3008313" cy="40123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9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106069"/>
            <a:ext cx="5486400" cy="4847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24121"/>
            <a:ext cx="5486400" cy="3519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590814"/>
            <a:ext cx="5486400" cy="6884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68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699"/>
            <a:ext cx="822960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7544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309170"/>
            <a:ext cx="2895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4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212826"/>
            <a:ext cx="8640960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三维数据云服务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	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2015.12.23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毛春杨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079371" y="4574798"/>
            <a:ext cx="3096344" cy="7920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这里可以预览部分技术</a:t>
            </a:r>
          </a:p>
        </p:txBody>
      </p:sp>
    </p:spTree>
    <p:extLst>
      <p:ext uri="{BB962C8B-B14F-4D97-AF65-F5344CB8AC3E}">
        <p14:creationId xmlns:p14="http://schemas.microsoft.com/office/powerpoint/2010/main" val="353443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开放式接口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7" y="844674"/>
            <a:ext cx="8712968" cy="491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56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-</a:t>
            </a:r>
            <a:r>
              <a:rPr lang="zh-CN" altLang="en-US" dirty="0" smtClean="0"/>
              <a:t>技术竞争者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988690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国内：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Cocos</a:t>
            </a:r>
            <a:r>
              <a:rPr lang="zh-CN" altLang="en-US" sz="1600" dirty="0" smtClean="0"/>
              <a:t>：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Cocos3D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HTML5</a:t>
            </a:r>
            <a:r>
              <a:rPr lang="zh-CN" altLang="en-US" sz="1600" dirty="0" smtClean="0"/>
              <a:t>版本。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Egrt</a:t>
            </a:r>
            <a:r>
              <a:rPr lang="zh-CN" altLang="en-US" sz="1600" dirty="0" smtClean="0"/>
              <a:t>：白鹭引擎。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   现在都是在制作研究，还没有到能发布的商业版本。基本上是空白。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国外：未调查，比较早期的是 </a:t>
            </a:r>
            <a:r>
              <a:rPr lang="en-US" altLang="zh-CN" sz="1600" dirty="0" smtClean="0"/>
              <a:t>THREE.js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err="1" smtClean="0"/>
              <a:t>CoolLight</a:t>
            </a:r>
            <a:r>
              <a:rPr lang="zh-CN" altLang="en-US" sz="1600" dirty="0" smtClean="0"/>
              <a:t>引擎：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纯</a:t>
            </a:r>
            <a:r>
              <a:rPr lang="en-US" altLang="zh-CN" sz="1600" dirty="0" smtClean="0">
                <a:solidFill>
                  <a:srgbClr val="FF0000"/>
                </a:solidFill>
              </a:rPr>
              <a:t>JavaScript</a:t>
            </a:r>
            <a:r>
              <a:rPr lang="zh-CN" altLang="en-US" sz="1600" dirty="0" smtClean="0">
                <a:solidFill>
                  <a:srgbClr val="FF0000"/>
                </a:solidFill>
              </a:rPr>
              <a:t>脚本</a:t>
            </a:r>
            <a:r>
              <a:rPr lang="zh-CN" altLang="en-US" sz="1600" dirty="0" smtClean="0"/>
              <a:t>，可扩展的类构架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MoScript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，方便调试和修改，提高开发效率。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</a:t>
            </a:r>
            <a:r>
              <a:rPr lang="zh-CN" altLang="en-US" sz="1600" dirty="0">
                <a:solidFill>
                  <a:srgbClr val="FF0000"/>
                </a:solidFill>
              </a:rPr>
              <a:t>定制</a:t>
            </a:r>
            <a:r>
              <a:rPr lang="zh-CN" altLang="en-US" sz="1600" dirty="0" smtClean="0">
                <a:solidFill>
                  <a:srgbClr val="FF0000"/>
                </a:solidFill>
              </a:rPr>
              <a:t>渲染代码</a:t>
            </a:r>
            <a:r>
              <a:rPr lang="zh-CN" altLang="en-US" sz="1600" dirty="0" smtClean="0"/>
              <a:t>生成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能提高渲染效率。（和竞争者区分）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软</a:t>
            </a:r>
            <a:r>
              <a:rPr lang="en-US" altLang="zh-CN" sz="1600" dirty="0" smtClean="0">
                <a:solidFill>
                  <a:srgbClr val="FF0000"/>
                </a:solidFill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</a:rPr>
              <a:t>硬</a:t>
            </a:r>
            <a:r>
              <a:rPr lang="zh-CN" altLang="en-US" sz="1600" dirty="0">
                <a:solidFill>
                  <a:srgbClr val="FF0000"/>
                </a:solidFill>
              </a:rPr>
              <a:t>实</a:t>
            </a:r>
            <a:r>
              <a:rPr lang="zh-CN" altLang="en-US" sz="1600" dirty="0" smtClean="0">
                <a:solidFill>
                  <a:srgbClr val="FF0000"/>
                </a:solidFill>
              </a:rPr>
              <a:t>例绘制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能在效率上很大提高。（和</a:t>
            </a:r>
            <a:r>
              <a:rPr lang="zh-CN" altLang="en-US" sz="1600" dirty="0" smtClean="0"/>
              <a:t>竞争者</a:t>
            </a:r>
            <a:r>
              <a:rPr lang="zh-CN" altLang="en-US" sz="1600" dirty="0"/>
              <a:t>区分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动态场景合并</a:t>
            </a:r>
            <a:r>
              <a:rPr lang="zh-CN" altLang="en-US" sz="1600" dirty="0" smtClean="0"/>
              <a:t>，能在效率上</a:t>
            </a:r>
            <a:r>
              <a:rPr lang="zh-CN" altLang="en-US" sz="1600" dirty="0"/>
              <a:t>极</a:t>
            </a:r>
            <a:r>
              <a:rPr lang="zh-CN" altLang="en-US" sz="1600" dirty="0" smtClean="0"/>
              <a:t>大提高。（</a:t>
            </a:r>
            <a:r>
              <a:rPr lang="zh-CN" altLang="en-US" sz="1600" dirty="0"/>
              <a:t>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所有</a:t>
            </a:r>
            <a:r>
              <a:rPr lang="zh-CN" altLang="en-US" sz="1600" dirty="0" smtClean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sz="1600" dirty="0" smtClean="0"/>
              <a:t>，便于分发和格式升级。（暂时没有竞争者）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提供</a:t>
            </a:r>
            <a:r>
              <a:rPr lang="zh-CN" altLang="en-US" sz="1600" dirty="0" smtClean="0">
                <a:solidFill>
                  <a:srgbClr val="FF0000"/>
                </a:solidFill>
              </a:rPr>
              <a:t>在线</a:t>
            </a:r>
            <a:r>
              <a:rPr lang="en-US" altLang="zh-CN" sz="1600" dirty="0" smtClean="0">
                <a:solidFill>
                  <a:srgbClr val="FF0000"/>
                </a:solidFill>
              </a:rPr>
              <a:t>3D</a:t>
            </a:r>
            <a:r>
              <a:rPr lang="zh-CN" altLang="en-US" sz="1600" dirty="0" smtClean="0">
                <a:solidFill>
                  <a:srgbClr val="FF0000"/>
                </a:solidFill>
              </a:rPr>
              <a:t>编辑工具</a:t>
            </a:r>
            <a:r>
              <a:rPr lang="zh-CN" altLang="en-US" sz="1600" dirty="0"/>
              <a:t>。 （暂时没有竞争者）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28421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CoolLight3D - </a:t>
            </a:r>
            <a:r>
              <a:rPr lang="zh-CN" altLang="en-US" smtClean="0"/>
              <a:t>技术模块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2477246" y="1423546"/>
          <a:ext cx="384008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508104" y="1060698"/>
            <a:ext cx="239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客户端</a:t>
            </a:r>
            <a:r>
              <a:rPr lang="en-US" altLang="zh-CN" dirty="0" smtClean="0">
                <a:solidFill>
                  <a:srgbClr val="FF0000"/>
                </a:solidFill>
              </a:rPr>
              <a:t>JS</a:t>
            </a:r>
            <a:r>
              <a:rPr lang="zh-CN" altLang="en-US" dirty="0" smtClean="0">
                <a:solidFill>
                  <a:srgbClr val="FF0000"/>
                </a:solidFill>
              </a:rPr>
              <a:t>脚本引擎，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负责在浏览器内运行，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显示三维画面，控制空间模型的渲染效果。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8184" y="3292946"/>
            <a:ext cx="2394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客户端界面引擎，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负责在浏览器内运行，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有完成的控件体系，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显示传统交互界面。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完成人机交互。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2572866"/>
            <a:ext cx="266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分布式</a:t>
            </a:r>
            <a:r>
              <a:rPr lang="zh-CN" altLang="en-US" dirty="0" smtClean="0">
                <a:solidFill>
                  <a:srgbClr val="0000CC"/>
                </a:solidFill>
              </a:rPr>
              <a:t>存储服务器</a:t>
            </a:r>
            <a:r>
              <a:rPr lang="en-US" altLang="zh-CN" dirty="0" smtClean="0">
                <a:solidFill>
                  <a:srgbClr val="0000CC"/>
                </a:solidFill>
              </a:rPr>
              <a:t>(Java</a:t>
            </a:r>
            <a:r>
              <a:rPr lang="zh-CN" altLang="en-US" dirty="0" smtClean="0">
                <a:solidFill>
                  <a:srgbClr val="0000CC"/>
                </a:solidFill>
              </a:rPr>
              <a:t>服务器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r>
              <a:rPr lang="zh-CN" altLang="en-US" dirty="0" smtClean="0">
                <a:solidFill>
                  <a:srgbClr val="0000CC"/>
                </a:solidFill>
              </a:rPr>
              <a:t>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负责在三维数据的存储以及再打包。根据不同设备发送不同的三维数据。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支持</a:t>
            </a:r>
            <a:r>
              <a:rPr lang="en-US" altLang="zh-CN" dirty="0" err="1" smtClean="0">
                <a:solidFill>
                  <a:srgbClr val="0000CC"/>
                </a:solidFill>
              </a:rPr>
              <a:t>memcache</a:t>
            </a:r>
            <a:r>
              <a:rPr lang="zh-CN" altLang="en-US" dirty="0" smtClean="0">
                <a:solidFill>
                  <a:srgbClr val="0000CC"/>
                </a:solidFill>
              </a:rPr>
              <a:t>缓冲高级策略，支持多用户高效并发。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95536" y="1348730"/>
            <a:ext cx="297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国内优秀的技术团队组成。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技术核心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技术</a:t>
            </a:r>
            <a:r>
              <a:rPr lang="zh-CN" altLang="en-US" sz="1900" dirty="0" smtClean="0"/>
              <a:t>核心：</a:t>
            </a:r>
            <a:endParaRPr lang="en-US" altLang="zh-CN" sz="1900" dirty="0" smtClean="0"/>
          </a:p>
          <a:p>
            <a:pPr lvl="1"/>
            <a:r>
              <a:rPr lang="en-US" altLang="zh-CN" sz="1500" dirty="0" err="1" smtClean="0"/>
              <a:t>MoScript</a:t>
            </a:r>
            <a:r>
              <a:rPr lang="zh-CN" altLang="en-US" sz="1500" dirty="0" smtClean="0"/>
              <a:t>：提供类化的</a:t>
            </a:r>
            <a:r>
              <a:rPr lang="en-US" altLang="zh-CN" sz="1500" dirty="0" smtClean="0"/>
              <a:t>JavaScript</a:t>
            </a:r>
            <a:r>
              <a:rPr lang="zh-CN" altLang="en-US" sz="1500" dirty="0" smtClean="0"/>
              <a:t>框架，实现了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en-US" altLang="zh-CN" sz="1500" dirty="0" smtClean="0"/>
              <a:t>	</a:t>
            </a:r>
            <a:r>
              <a:rPr lang="zh-CN" altLang="en-US" sz="1500" dirty="0" smtClean="0"/>
              <a:t>类对象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类继承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虚函数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覆盖函数</a:t>
            </a:r>
            <a:r>
              <a:rPr lang="en-US" altLang="zh-CN" sz="1500" dirty="0"/>
              <a:t>/</a:t>
            </a:r>
            <a:r>
              <a:rPr lang="zh-CN" altLang="en-US" sz="1500" dirty="0" smtClean="0"/>
              <a:t>属性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样式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自回调事件等诸多语言功能。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zh-CN" altLang="en-US" sz="1500" dirty="0" smtClean="0"/>
              <a:t>在这套框架上容易开发更大型的</a:t>
            </a:r>
            <a:r>
              <a:rPr lang="zh-CN" altLang="en-US" sz="1500" smtClean="0"/>
              <a:t>应用。（暂无其他引擎支持）</a:t>
            </a:r>
            <a:endParaRPr lang="en-US" altLang="zh-CN" sz="1500" dirty="0" smtClean="0"/>
          </a:p>
          <a:p>
            <a:pPr lvl="1"/>
            <a:r>
              <a:rPr lang="en-US" altLang="zh-CN" sz="1500" dirty="0" err="1" smtClean="0"/>
              <a:t>CoolLight</a:t>
            </a:r>
            <a:r>
              <a:rPr lang="zh-CN" altLang="en-US" sz="1500" dirty="0" smtClean="0"/>
              <a:t>：提供了图像渲染处理，三维图形展示功能。</a:t>
            </a:r>
            <a:endParaRPr lang="en-US" altLang="zh-CN" sz="1500" dirty="0"/>
          </a:p>
          <a:p>
            <a:pPr lvl="2"/>
            <a:r>
              <a:rPr lang="en-US" altLang="zh-CN" sz="1500" dirty="0" smtClean="0"/>
              <a:t>Template </a:t>
            </a:r>
            <a:r>
              <a:rPr lang="en-US" altLang="zh-CN" sz="1500" dirty="0" err="1" smtClean="0"/>
              <a:t>shader</a:t>
            </a:r>
            <a:r>
              <a:rPr lang="zh-CN" altLang="en-US" sz="1500" dirty="0" smtClean="0"/>
              <a:t>：模板组装化的渲染</a:t>
            </a:r>
            <a:r>
              <a:rPr lang="zh-CN" altLang="en-US" sz="1500" smtClean="0"/>
              <a:t>代码生成器。（</a:t>
            </a:r>
            <a:r>
              <a:rPr lang="zh-CN" altLang="en-US" sz="1500"/>
              <a:t>暂无其他引擎支持）</a:t>
            </a:r>
            <a:endParaRPr lang="en-US" altLang="zh-CN" sz="1500" dirty="0" smtClean="0"/>
          </a:p>
          <a:p>
            <a:r>
              <a:rPr lang="zh-CN" altLang="en-US" sz="1900" dirty="0" smtClean="0"/>
              <a:t>三维数据存储：使用数据库</a:t>
            </a:r>
            <a:r>
              <a:rPr lang="en-US" altLang="zh-CN" sz="1900" dirty="0" smtClean="0"/>
              <a:t>(MySQL/</a:t>
            </a:r>
            <a:r>
              <a:rPr lang="en-US" altLang="zh-CN" sz="1900" dirty="0" err="1" smtClean="0"/>
              <a:t>MongoDB</a:t>
            </a:r>
            <a:r>
              <a:rPr lang="en-US" altLang="zh-CN" sz="1900" dirty="0" smtClean="0"/>
              <a:t>)</a:t>
            </a:r>
            <a:r>
              <a:rPr lang="zh-CN" altLang="en-US" sz="1900" dirty="0" smtClean="0"/>
              <a:t>存储。</a:t>
            </a:r>
            <a:endParaRPr lang="en-US" altLang="zh-CN" sz="1900" dirty="0" smtClean="0"/>
          </a:p>
          <a:p>
            <a:pPr lvl="1"/>
            <a:r>
              <a:rPr lang="zh-CN" altLang="en-US" sz="1500" dirty="0" smtClean="0"/>
              <a:t>客户端请求时，根据不同设备能力，重新组装空间模型，发送不同三维</a:t>
            </a:r>
            <a:r>
              <a:rPr lang="zh-CN" altLang="en-US" sz="1500" smtClean="0"/>
              <a:t>数据。</a:t>
            </a:r>
            <a:endParaRPr lang="en-US" altLang="zh-CN" sz="1500" smtClean="0"/>
          </a:p>
          <a:p>
            <a:pPr lvl="1"/>
            <a:r>
              <a:rPr lang="zh-CN" altLang="en-US" sz="1500" smtClean="0"/>
              <a:t>数据组装后，支持</a:t>
            </a:r>
            <a:r>
              <a:rPr lang="en-US" altLang="zh-CN" sz="1500" smtClean="0"/>
              <a:t>LZMA</a:t>
            </a:r>
            <a:r>
              <a:rPr lang="zh-CN" altLang="en-US" sz="1500" smtClean="0"/>
              <a:t>压缩传输，减少传输带宽。</a:t>
            </a:r>
            <a:endParaRPr lang="en-US" altLang="zh-CN" sz="1500" dirty="0"/>
          </a:p>
          <a:p>
            <a:pPr lvl="1"/>
            <a:r>
              <a:rPr lang="zh-CN" altLang="en-US" sz="1500" dirty="0" smtClean="0"/>
              <a:t>减小带宽，提供</a:t>
            </a:r>
            <a:r>
              <a:rPr lang="zh-CN" altLang="en-US" sz="1500" smtClean="0"/>
              <a:t>客户端数据实用性</a:t>
            </a:r>
            <a:r>
              <a:rPr lang="zh-CN" altLang="en-US" sz="1500" dirty="0" smtClean="0"/>
              <a:t>。</a:t>
            </a:r>
            <a:endParaRPr lang="en-US" altLang="zh-CN" sz="1500" dirty="0" smtClean="0"/>
          </a:p>
          <a:p>
            <a:r>
              <a:rPr lang="zh-CN" altLang="en-US" sz="1900" dirty="0" smtClean="0"/>
              <a:t>提供在线设计工具。</a:t>
            </a:r>
            <a:endParaRPr lang="zh-CN" altLang="en-US" sz="1500" dirty="0" smtClean="0"/>
          </a:p>
          <a:p>
            <a:r>
              <a:rPr lang="zh-CN" altLang="en-US" sz="1900" dirty="0" smtClean="0"/>
              <a:t>提供三维展示功能。</a:t>
            </a:r>
            <a:endParaRPr lang="en-US" altLang="zh-CN" sz="1900" dirty="0" smtClean="0"/>
          </a:p>
        </p:txBody>
      </p:sp>
    </p:spTree>
    <p:extLst>
      <p:ext uri="{BB962C8B-B14F-4D97-AF65-F5344CB8AC3E}">
        <p14:creationId xmlns:p14="http://schemas.microsoft.com/office/powerpoint/2010/main" val="289002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技术优势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507288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平台优势：纯</a:t>
            </a:r>
            <a:r>
              <a:rPr lang="en-US" altLang="zh-CN" sz="1900" smtClean="0"/>
              <a:t>HTML5</a:t>
            </a:r>
            <a:r>
              <a:rPr lang="zh-CN" altLang="en-US" sz="1900" smtClean="0"/>
              <a:t>的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构成，可以跨多平台，</a:t>
            </a:r>
            <a:r>
              <a:rPr lang="en-US" altLang="zh-CN" sz="1900" smtClean="0"/>
              <a:t>PC</a:t>
            </a:r>
            <a:r>
              <a:rPr lang="zh-CN" altLang="en-US" sz="1900" smtClean="0"/>
              <a:t>和移动。</a:t>
            </a:r>
            <a:endParaRPr lang="en-US" altLang="zh-CN" sz="1900" smtClean="0"/>
          </a:p>
          <a:p>
            <a:r>
              <a:rPr lang="zh-CN" altLang="en-US" sz="1900" smtClean="0"/>
              <a:t>语言优势：支持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类操作，</a:t>
            </a:r>
            <a:r>
              <a:rPr lang="en-US" altLang="zh-CN" sz="1900" smtClean="0"/>
              <a:t>API</a:t>
            </a:r>
            <a:r>
              <a:rPr lang="zh-CN" altLang="en-US" sz="1900" smtClean="0"/>
              <a:t>设计符合编程习惯，容易快速入手。</a:t>
            </a:r>
            <a:endParaRPr lang="en-US" altLang="zh-CN" sz="1900" smtClean="0"/>
          </a:p>
          <a:p>
            <a:r>
              <a:rPr lang="zh-CN" altLang="en-US" sz="1900" smtClean="0"/>
              <a:t>引擎优势：</a:t>
            </a:r>
            <a:endParaRPr lang="en-US" altLang="zh-CN" sz="1900" smtClean="0"/>
          </a:p>
          <a:p>
            <a:pPr lvl="1"/>
            <a:r>
              <a:rPr lang="zh-CN" altLang="en-US" sz="1600" smtClean="0"/>
              <a:t>开发：提供调试和最终版本，方便开发和运行。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选取，高效而精确。（暂无其他引擎支持）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效果：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支持普通光照模式以及增强光照模式，使画面更具有细节。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支持阴影渲染：增加物件阴影，更加真实。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支持延迟渲染：支持多光源技术（必须支持</a:t>
            </a:r>
            <a:r>
              <a:rPr lang="en-US" altLang="zh-CN" sz="1200" smtClean="0"/>
              <a:t>MRT</a:t>
            </a:r>
            <a:r>
              <a:rPr lang="zh-CN" altLang="en-US" sz="1200" smtClean="0"/>
              <a:t>的浏览器才能实现）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效率：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VAO</a:t>
            </a:r>
            <a:r>
              <a:rPr lang="zh-CN" altLang="en-US" sz="1200" smtClean="0"/>
              <a:t>技术，如果浏览器支持，则自动开启。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支持动态</a:t>
            </a:r>
            <a:r>
              <a:rPr lang="en-US" altLang="zh-CN" sz="1200" smtClean="0"/>
              <a:t>Shader</a:t>
            </a:r>
            <a:r>
              <a:rPr lang="zh-CN" altLang="en-US" sz="1200" smtClean="0"/>
              <a:t>，根据每个渲染对象特性和渲染器特性，生成不同的渲染脚本和渲染参数，达到效率最大化。</a:t>
            </a:r>
            <a:r>
              <a:rPr lang="en-US" altLang="zh-CN" sz="1200" smtClean="0"/>
              <a:t/>
            </a:r>
            <a:br>
              <a:rPr lang="en-US" altLang="zh-CN" sz="1200" smtClean="0"/>
            </a:br>
            <a:r>
              <a:rPr lang="zh-CN" altLang="en-US" sz="1200" smtClean="0"/>
              <a:t>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实例绘制，在支持的浏览器上使用硬件版本，不支持的</a:t>
            </a:r>
            <a:r>
              <a:rPr lang="zh-CN" altLang="en-US" sz="1200"/>
              <a:t>使用模拟版本。 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场景动态模型合并，运行过程中会动态合并模型，提高画面的运行效率</a:t>
            </a:r>
            <a:r>
              <a:rPr lang="zh-CN" altLang="en-US" sz="1200"/>
              <a:t>。 （暂无其他引擎支持）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80150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发展愿景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2284834"/>
            <a:ext cx="8219256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三维化</a:t>
            </a:r>
            <a:r>
              <a:rPr lang="zh-CN" altLang="en-US" sz="4800" b="1" dirty="0" smtClean="0">
                <a:solidFill>
                  <a:srgbClr val="FF0000"/>
                </a:solidFill>
              </a:rPr>
              <a:t>网络时代由我们开始。</a:t>
            </a:r>
            <a:endParaRPr lang="en-US" altLang="zh-CN" sz="4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1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0817"/>
            <a:ext cx="8229600" cy="1008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7795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H5-CL3 – </a:t>
            </a:r>
            <a:r>
              <a:rPr lang="zh-CN" altLang="en-US" dirty="0" smtClean="0"/>
              <a:t>三维展示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7444" y="436958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各种三维格式的文件，上传到云存储服务器。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35976" y="1792981"/>
            <a:ext cx="2448272" cy="72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云</a:t>
            </a:r>
            <a:r>
              <a:rPr lang="zh-CN" altLang="en-US"/>
              <a:t>存储</a:t>
            </a:r>
          </a:p>
        </p:txBody>
      </p:sp>
      <p:sp>
        <p:nvSpPr>
          <p:cNvPr id="9" name="椭圆 8"/>
          <p:cNvSpPr/>
          <p:nvPr/>
        </p:nvSpPr>
        <p:spPr>
          <a:xfrm>
            <a:off x="207444" y="1072901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3DS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7444" y="1648965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OBJ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7444" y="2225029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PLY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7444" y="2801093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STL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9" idx="6"/>
            <a:endCxn id="5" idx="1"/>
          </p:cNvCxnSpPr>
          <p:nvPr/>
        </p:nvCxnSpPr>
        <p:spPr>
          <a:xfrm>
            <a:off x="1359572" y="1288925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6"/>
            <a:endCxn id="5" idx="1"/>
          </p:cNvCxnSpPr>
          <p:nvPr/>
        </p:nvCxnSpPr>
        <p:spPr>
          <a:xfrm>
            <a:off x="1359572" y="1864989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6"/>
            <a:endCxn id="5" idx="1"/>
          </p:cNvCxnSpPr>
          <p:nvPr/>
        </p:nvCxnSpPr>
        <p:spPr>
          <a:xfrm flipV="1">
            <a:off x="1359572" y="2153021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6"/>
            <a:endCxn id="5" idx="1"/>
          </p:cNvCxnSpPr>
          <p:nvPr/>
        </p:nvCxnSpPr>
        <p:spPr>
          <a:xfrm flipV="1">
            <a:off x="1359572" y="2153021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264168" y="2682055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纹理</a:t>
            </a:r>
            <a:r>
              <a:rPr lang="en-US" altLang="zh-CN" smtClean="0"/>
              <a:t>/</a:t>
            </a:r>
            <a:r>
              <a:rPr lang="zh-CN" altLang="en-US" smtClean="0"/>
              <a:t>材质</a:t>
            </a:r>
            <a:endParaRPr lang="zh-CN" altLang="en-US"/>
          </a:p>
        </p:txBody>
      </p:sp>
      <p:cxnSp>
        <p:nvCxnSpPr>
          <p:cNvPr id="43" name="直接箭头连接符 42"/>
          <p:cNvCxnSpPr>
            <a:stCxn id="5" idx="2"/>
            <a:endCxn id="41" idx="1"/>
          </p:cNvCxnSpPr>
          <p:nvPr/>
        </p:nvCxnSpPr>
        <p:spPr>
          <a:xfrm rot="16200000" flipH="1">
            <a:off x="3859453" y="2413720"/>
            <a:ext cx="305375" cy="504056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4254112" y="3123811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三维模型</a:t>
            </a:r>
            <a:endParaRPr lang="zh-CN" altLang="en-US"/>
          </a:p>
        </p:txBody>
      </p:sp>
      <p:cxnSp>
        <p:nvCxnSpPr>
          <p:cNvPr id="49" name="直接箭头连接符 42"/>
          <p:cNvCxnSpPr>
            <a:stCxn id="5" idx="2"/>
            <a:endCxn id="48" idx="1"/>
          </p:cNvCxnSpPr>
          <p:nvPr/>
        </p:nvCxnSpPr>
        <p:spPr>
          <a:xfrm rot="16200000" flipH="1">
            <a:off x="3633547" y="2639626"/>
            <a:ext cx="747131" cy="49400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42"/>
          <p:cNvCxnSpPr>
            <a:stCxn id="5" idx="2"/>
            <a:endCxn id="55" idx="1"/>
          </p:cNvCxnSpPr>
          <p:nvPr/>
        </p:nvCxnSpPr>
        <p:spPr>
          <a:xfrm rot="16200000" flipH="1">
            <a:off x="3427909" y="2845264"/>
            <a:ext cx="1188887" cy="52448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4284592" y="3565567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三维场景</a:t>
            </a: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3260614" y="43126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三维数据根据作用被分解存储。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5217548" y="1897175"/>
            <a:ext cx="1800200" cy="511691"/>
          </a:xfrm>
          <a:prstGeom prst="rightArrow">
            <a:avLst>
              <a:gd name="adj1" fmla="val 50000"/>
              <a:gd name="adj2" fmla="val 8527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访问</a:t>
            </a:r>
            <a:r>
              <a:rPr lang="en-US" altLang="zh-CN" smtClean="0"/>
              <a:t>API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4902876" y="1360254"/>
            <a:ext cx="229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对外提供访问接口。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114832" y="1504949"/>
            <a:ext cx="1512168" cy="12961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MOJS</a:t>
            </a:r>
          </a:p>
          <a:p>
            <a:pPr algn="ctr"/>
            <a:r>
              <a:rPr lang="zh-CN" altLang="en-US" smtClean="0"/>
              <a:t>显示引擎</a:t>
            </a:r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6444208" y="423108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可以在客户端自己显示任何数据，实现自己的商业逻辑。</a:t>
            </a:r>
            <a:endParaRPr lang="zh-CN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8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/>
              <a:t>渲染</a:t>
            </a:r>
            <a:r>
              <a:rPr lang="zh-CN" altLang="en-US" smtClean="0"/>
              <a:t>效果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mtClean="0"/>
              <a:t>已经</a:t>
            </a:r>
            <a:r>
              <a:rPr lang="zh-CN" altLang="en-US"/>
              <a:t>支持</a:t>
            </a:r>
            <a:endParaRPr lang="en-US" altLang="zh-CN" smtClean="0"/>
          </a:p>
          <a:p>
            <a:pPr lvl="1"/>
            <a:r>
              <a:rPr lang="zh-CN" altLang="en-US" smtClean="0"/>
              <a:t>基础光照效果</a:t>
            </a:r>
            <a:r>
              <a:rPr lang="en-US" altLang="zh-CN" smtClean="0"/>
              <a:t>(VertexColor + Diffuse + Normal + Specular)</a:t>
            </a:r>
          </a:p>
          <a:p>
            <a:pPr lvl="1"/>
            <a:r>
              <a:rPr lang="zh-CN" altLang="en-US" smtClean="0"/>
              <a:t>支持动画效果（顶点动画</a:t>
            </a:r>
            <a:r>
              <a:rPr lang="en-US" altLang="zh-CN" smtClean="0"/>
              <a:t>VertexAnimation / </a:t>
            </a:r>
            <a:r>
              <a:rPr lang="zh-CN" altLang="en-US" smtClean="0"/>
              <a:t>骨骼</a:t>
            </a:r>
            <a:r>
              <a:rPr lang="en-US" altLang="zh-CN" smtClean="0"/>
              <a:t>SkeletonAnimation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独立材质功能（</a:t>
            </a:r>
            <a:r>
              <a:rPr lang="en-US" altLang="zh-CN" smtClean="0"/>
              <a:t>Material 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动态</a:t>
            </a:r>
            <a:r>
              <a:rPr lang="en-US" altLang="zh-CN" smtClean="0"/>
              <a:t>Shader</a:t>
            </a:r>
            <a:r>
              <a:rPr lang="zh-CN" altLang="en-US" smtClean="0"/>
              <a:t>功能（自己可以扩充任意效果）</a:t>
            </a:r>
            <a:endParaRPr lang="en-US" altLang="zh-CN" smtClean="0"/>
          </a:p>
          <a:p>
            <a:r>
              <a:rPr lang="zh-CN" altLang="en-US" smtClean="0"/>
              <a:t>未来还将支持</a:t>
            </a:r>
            <a:r>
              <a:rPr lang="zh-CN" altLang="en-US" smtClean="0">
                <a:sym typeface="Wingdings" panose="05000000000000000000" pitchFamily="2" charset="2"/>
              </a:rPr>
              <a:t>：</a:t>
            </a:r>
            <a:endParaRPr lang="en-US" altLang="zh-CN" smtClean="0"/>
          </a:p>
          <a:p>
            <a:pPr lvl="1"/>
            <a:r>
              <a:rPr lang="zh-CN" altLang="en-US" smtClean="0"/>
              <a:t>水体渲染效果（</a:t>
            </a:r>
            <a:r>
              <a:rPr lang="en-US" altLang="zh-CN" smtClean="0"/>
              <a:t>Water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阴影渲染效果（</a:t>
            </a:r>
            <a:r>
              <a:rPr lang="en-US" altLang="zh-CN" smtClean="0"/>
              <a:t>ShadowMap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/>
              <a:t>环境</a:t>
            </a:r>
            <a:r>
              <a:rPr lang="zh-CN" altLang="en-US" smtClean="0"/>
              <a:t>阴影技术（</a:t>
            </a:r>
            <a:r>
              <a:rPr lang="en-US" altLang="zh-CN" smtClean="0"/>
              <a:t>AmbientMap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延迟光影效果（</a:t>
            </a:r>
            <a:r>
              <a:rPr lang="en-US" altLang="zh-CN" smtClean="0"/>
              <a:t>DeferredShading</a:t>
            </a:r>
            <a:r>
              <a:rPr lang="zh-CN" altLang="en-US" smtClean="0"/>
              <a:t>）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7256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渲染效果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08" y="1597140"/>
            <a:ext cx="6433172" cy="35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97141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51520" y="1082952"/>
            <a:ext cx="8568952" cy="537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smtClean="0"/>
              <a:t>现在只是</a:t>
            </a:r>
            <a:r>
              <a:rPr lang="en-US" altLang="zh-CN" sz="2400" smtClean="0"/>
              <a:t>WEBGL-1.0</a:t>
            </a:r>
            <a:r>
              <a:rPr lang="zh-CN" altLang="en-US" sz="2400" smtClean="0"/>
              <a:t>版本，未来显示效果还会有巨大的提升。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696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追求效率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/>
              <a:t>自动检测浏览器</a:t>
            </a:r>
            <a:r>
              <a:rPr lang="zh-CN" altLang="en-US" smtClean="0"/>
              <a:t>功能，适配渲染技术。</a:t>
            </a:r>
            <a:endParaRPr lang="en-US" altLang="zh-CN"/>
          </a:p>
          <a:p>
            <a:pPr lvl="1"/>
            <a:r>
              <a:rPr lang="zh-CN" altLang="en-US" smtClean="0"/>
              <a:t>开启和关闭</a:t>
            </a:r>
            <a:r>
              <a:rPr lang="en-US" altLang="zh-CN" smtClean="0"/>
              <a:t>VBA</a:t>
            </a:r>
            <a:r>
              <a:rPr lang="zh-CN" altLang="en-US" smtClean="0"/>
              <a:t>技术。</a:t>
            </a:r>
            <a:endParaRPr lang="en-US" altLang="zh-CN" smtClean="0"/>
          </a:p>
          <a:p>
            <a:r>
              <a:rPr lang="zh-CN" altLang="en-US"/>
              <a:t>渲染管道自动分组技术。</a:t>
            </a:r>
            <a:endParaRPr lang="en-US" altLang="zh-CN"/>
          </a:p>
          <a:p>
            <a:pPr lvl="1"/>
            <a:r>
              <a:rPr lang="zh-CN" altLang="en-US"/>
              <a:t>优化数据流绑定。</a:t>
            </a:r>
            <a:endParaRPr lang="en-US" altLang="zh-CN"/>
          </a:p>
          <a:p>
            <a:pPr lvl="1"/>
            <a:r>
              <a:rPr lang="zh-CN" altLang="en-US"/>
              <a:t>优化纹理绑定。</a:t>
            </a:r>
            <a:endParaRPr lang="en-US" altLang="zh-CN"/>
          </a:p>
          <a:p>
            <a:r>
              <a:rPr lang="zh-CN" altLang="en-US" smtClean="0"/>
              <a:t>动态</a:t>
            </a:r>
            <a:r>
              <a:rPr lang="zh-CN" altLang="en-US"/>
              <a:t>渲染</a:t>
            </a:r>
            <a:r>
              <a:rPr lang="zh-CN" altLang="en-US" smtClean="0"/>
              <a:t>代码生成技术。</a:t>
            </a:r>
            <a:endParaRPr lang="en-US" altLang="zh-CN" smtClean="0"/>
          </a:p>
          <a:p>
            <a:r>
              <a:rPr lang="zh-CN" altLang="en-US" smtClean="0"/>
              <a:t>渲染网格动态合并技术。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pPr marL="0" indent="0">
              <a:buNone/>
            </a:pPr>
            <a:r>
              <a:rPr lang="zh-CN" altLang="en-US" smtClean="0"/>
              <a:t>可以</a:t>
            </a:r>
            <a:r>
              <a:rPr lang="zh-CN" altLang="en-US"/>
              <a:t>同时渲染上百</a:t>
            </a:r>
            <a:r>
              <a:rPr lang="zh-CN" altLang="en-US" smtClean="0"/>
              <a:t>个独立物件。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59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追求效率</a:t>
            </a:r>
            <a:endParaRPr lang="zh-CN" altLang="en-US" dirty="0"/>
          </a:p>
        </p:txBody>
      </p:sp>
      <p:sp>
        <p:nvSpPr>
          <p:cNvPr id="5" name="文本框 3"/>
          <p:cNvSpPr txBox="1"/>
          <p:nvPr/>
        </p:nvSpPr>
        <p:spPr>
          <a:xfrm>
            <a:off x="7566371" y="2212826"/>
            <a:ext cx="1314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超大场景</a:t>
            </a:r>
            <a:r>
              <a:rPr lang="zh-CN" altLang="en-US" b="1" dirty="0" smtClean="0">
                <a:solidFill>
                  <a:srgbClr val="FF0000"/>
                </a:solidFill>
              </a:rPr>
              <a:t>绘制。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2000</a:t>
            </a:r>
            <a:r>
              <a:rPr lang="zh-CN" altLang="en-US" b="1" dirty="0" smtClean="0">
                <a:solidFill>
                  <a:srgbClr val="FF0000"/>
                </a:solidFill>
              </a:rPr>
              <a:t>个独立网格构成。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6682"/>
            <a:ext cx="708498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17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H5-CL3D – </a:t>
            </a:r>
            <a:r>
              <a:rPr lang="zh-CN" altLang="en-US"/>
              <a:t>追求效率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006283"/>
            <a:ext cx="6912768" cy="40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3"/>
          <p:cNvSpPr txBox="1"/>
          <p:nvPr/>
        </p:nvSpPr>
        <p:spPr>
          <a:xfrm>
            <a:off x="7380312" y="2284834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b="1" dirty="0">
                <a:solidFill>
                  <a:srgbClr val="FF0000"/>
                </a:solidFill>
              </a:rPr>
              <a:t>朝向摄像机的</a:t>
            </a:r>
            <a:r>
              <a:rPr lang="zh-CN" altLang="en-US" b="1" dirty="0" smtClean="0">
                <a:solidFill>
                  <a:srgbClr val="FF0000"/>
                </a:solidFill>
              </a:rPr>
              <a:t>面联合渲染。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9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开放式接口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smtClean="0"/>
              <a:t>每个显示物件都有独立</a:t>
            </a:r>
            <a:r>
              <a:rPr lang="zh-CN" altLang="en-US" sz="2400" smtClean="0">
                <a:solidFill>
                  <a:srgbClr val="FF0000"/>
                </a:solidFill>
              </a:rPr>
              <a:t>函数库</a:t>
            </a:r>
            <a:r>
              <a:rPr lang="zh-CN" altLang="en-US" sz="2400" smtClean="0"/>
              <a:t>控制。</a:t>
            </a:r>
            <a:endParaRPr lang="en-US" altLang="zh-CN" sz="2400" smtClean="0"/>
          </a:p>
          <a:p>
            <a:r>
              <a:rPr lang="zh-CN" altLang="en-US" sz="2400" smtClean="0"/>
              <a:t>所有模型</a:t>
            </a:r>
            <a:r>
              <a:rPr lang="en-US" altLang="zh-CN" sz="2400" smtClean="0"/>
              <a:t>/</a:t>
            </a:r>
            <a:r>
              <a:rPr lang="zh-CN" altLang="en-US" sz="2400" smtClean="0"/>
              <a:t>场景都会分配</a:t>
            </a:r>
            <a:r>
              <a:rPr lang="zh-CN" altLang="en-US" sz="2400" smtClean="0">
                <a:solidFill>
                  <a:srgbClr val="FF0000"/>
                </a:solidFill>
              </a:rPr>
              <a:t>唯一编号</a:t>
            </a:r>
            <a:r>
              <a:rPr lang="zh-CN" altLang="en-US" sz="2400" smtClean="0"/>
              <a:t>。</a:t>
            </a:r>
            <a:endParaRPr lang="en-US" altLang="zh-CN" sz="2400" smtClean="0"/>
          </a:p>
          <a:p>
            <a:r>
              <a:rPr lang="zh-CN" altLang="en-US" sz="2400" smtClean="0"/>
              <a:t>用户可以自己用非常简单的代码控制创建，显示，隐藏，空间位置，播放动画。</a:t>
            </a:r>
            <a:endParaRPr lang="en-US" altLang="zh-CN" sz="2400" smtClean="0"/>
          </a:p>
          <a:p>
            <a:r>
              <a:rPr lang="zh-CN" altLang="en-US" sz="2400" smtClean="0"/>
              <a:t>例如：</a:t>
            </a:r>
            <a:endParaRPr lang="en-US" altLang="zh-CN" sz="2400" smtClean="0"/>
          </a:p>
          <a:p>
            <a:pPr lvl="1"/>
            <a:r>
              <a:rPr lang="zh-CN" altLang="en-US" sz="1600" smtClean="0"/>
              <a:t>显示一个特定模型：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en-US" altLang="zh-CN" sz="1600" smtClean="0"/>
              <a:t>var canvas = REngine3d.create(hCanvas);</a:t>
            </a:r>
            <a:br>
              <a:rPr lang="en-US" altLang="zh-CN" sz="1600" smtClean="0"/>
            </a:br>
            <a:r>
              <a:rPr lang="en-US" altLang="zh-CN" sz="1600" smtClean="0"/>
              <a:t>var model = RConsole.find(FE3dModelConsole).alloc(canvas.context(), </a:t>
            </a:r>
            <a:r>
              <a:rPr lang="en-US" altLang="zh-CN" sz="1600" smtClean="0">
                <a:solidFill>
                  <a:srgbClr val="FF0000"/>
                </a:solidFill>
              </a:rPr>
              <a:t>GUID</a:t>
            </a:r>
            <a:r>
              <a:rPr lang="en-US" altLang="zh-CN" sz="1600" smtClean="0"/>
              <a:t>);</a:t>
            </a:r>
            <a:br>
              <a:rPr lang="en-US" altLang="zh-CN" sz="1600" smtClean="0"/>
            </a:br>
            <a:r>
              <a:rPr lang="en-US" altLang="zh-CN" sz="1600" smtClean="0"/>
              <a:t>model.matrix().</a:t>
            </a:r>
            <a:r>
              <a:rPr lang="en-US" altLang="zh-CN" sz="1600" smtClean="0">
                <a:solidFill>
                  <a:srgbClr val="FF0000"/>
                </a:solidFill>
              </a:rPr>
              <a:t>setTranslate</a:t>
            </a:r>
            <a:r>
              <a:rPr lang="en-US" altLang="zh-CN" sz="1600" smtClean="0"/>
              <a:t>(X, Y, Z); / </a:t>
            </a:r>
            <a:r>
              <a:rPr lang="en-US" altLang="zh-CN" sz="1600" smtClean="0">
                <a:solidFill>
                  <a:srgbClr val="FF0000"/>
                </a:solidFill>
              </a:rPr>
              <a:t>setRotation</a:t>
            </a:r>
            <a:r>
              <a:rPr lang="en-US" altLang="zh-CN" sz="1600" smtClean="0"/>
              <a:t> / </a:t>
            </a:r>
            <a:r>
              <a:rPr lang="en-US" altLang="zh-CN" sz="1600" smtClean="0">
                <a:solidFill>
                  <a:srgbClr val="FF0000"/>
                </a:solidFill>
              </a:rPr>
              <a:t>setScale</a:t>
            </a:r>
            <a:r>
              <a:rPr lang="en-US" altLang="zh-CN" sz="1600" smtClean="0"/>
              <a:t/>
            </a:r>
            <a:br>
              <a:rPr lang="en-US" altLang="zh-CN" sz="1600" smtClean="0"/>
            </a:br>
            <a:r>
              <a:rPr lang="en-US" altLang="zh-CN" sz="1600" smtClean="0"/>
              <a:t>space.layer(‘sprite’).pushDisplay(model);</a:t>
            </a:r>
            <a:br>
              <a:rPr lang="en-US" altLang="zh-CN" sz="1600" smtClean="0"/>
            </a:br>
            <a:r>
              <a:rPr lang="en-US" altLang="zh-CN" sz="1600" smtClean="0"/>
              <a:t>RStage.start(space, 20);</a:t>
            </a:r>
            <a:endParaRPr lang="en-US" altLang="zh-CN" sz="1400" smtClean="0"/>
          </a:p>
        </p:txBody>
      </p:sp>
    </p:spTree>
    <p:extLst>
      <p:ext uri="{BB962C8B-B14F-4D97-AF65-F5344CB8AC3E}">
        <p14:creationId xmlns:p14="http://schemas.microsoft.com/office/powerpoint/2010/main" val="189713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H5-CL3D </a:t>
            </a:r>
            <a:r>
              <a:rPr lang="en-US" altLang="zh-CN"/>
              <a:t>– </a:t>
            </a:r>
            <a:r>
              <a:rPr lang="zh-CN" altLang="en-US" smtClean="0"/>
              <a:t>开放式接口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7710" t="15201" r="10461" b="8792"/>
          <a:stretch/>
        </p:blipFill>
        <p:spPr>
          <a:xfrm>
            <a:off x="3203848" y="1206748"/>
            <a:ext cx="5651302" cy="34836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1520" y="1132706"/>
            <a:ext cx="31683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前段提供完整的函数库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语言函数库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图形函数库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引擎函数库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游戏函数库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界面函数库</a:t>
            </a:r>
            <a:endParaRPr lang="en-US" altLang="zh-CN" sz="16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smtClean="0"/>
              <a:t>设计函数库</a:t>
            </a:r>
            <a:endParaRPr lang="en-US" altLang="zh-CN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后台提供众多的函数服务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用户访问服务接口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资源访问服务接口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图形处理服务接口</a:t>
            </a:r>
            <a:endParaRPr lang="en-US" altLang="zh-CN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平台分享服务</a:t>
            </a:r>
            <a:r>
              <a:rPr lang="zh-CN" altLang="en-US" sz="1600" smtClean="0"/>
              <a:t>接口</a:t>
            </a:r>
            <a:endParaRPr lang="en-US" altLang="zh-CN" sz="1600" smtClean="0"/>
          </a:p>
          <a:p>
            <a:endParaRPr lang="en-US" altLang="zh-CN" sz="1600" smtClean="0"/>
          </a:p>
          <a:p>
            <a:r>
              <a:rPr lang="zh-CN" altLang="en-US" sz="1600" smtClean="0"/>
              <a:t>方便二次功能开发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815939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</TotalTime>
  <Words>817</Words>
  <Application>Microsoft Office PowerPoint</Application>
  <PresentationFormat>自定义</PresentationFormat>
  <Paragraphs>133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H5-CL3 – 三维展示</vt:lpstr>
      <vt:lpstr>H5-CL3D – 渲染效果</vt:lpstr>
      <vt:lpstr>H5-CL3D – 渲染效果</vt:lpstr>
      <vt:lpstr>H5-CL3D – 追求效率</vt:lpstr>
      <vt:lpstr>H5-CL3D – 追求效率</vt:lpstr>
      <vt:lpstr>H5-CL3D – 追求效率</vt:lpstr>
      <vt:lpstr>H5-CL3D – 开放式接口</vt:lpstr>
      <vt:lpstr>H5-CL3D – 开放式接口</vt:lpstr>
      <vt:lpstr>H5-CL3D – 开放式接口</vt:lpstr>
      <vt:lpstr>CoolLight3D -技术竞争者</vt:lpstr>
      <vt:lpstr>CoolLight3D - 技术模块</vt:lpstr>
      <vt:lpstr>CoolLight3D – 技术核心</vt:lpstr>
      <vt:lpstr>CoolLight3D – 技术优势</vt:lpstr>
      <vt:lpstr>发展愿景</vt:lpstr>
      <vt:lpstr>PowerPoint 演示文稿</vt:lpstr>
    </vt:vector>
  </TitlesOfParts>
  <Company>Microbject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毛春杨</dc:creator>
  <cp:lastModifiedBy>CY Mao</cp:lastModifiedBy>
  <cp:revision>3683</cp:revision>
  <dcterms:created xsi:type="dcterms:W3CDTF">2013-12-16T08:08:34Z</dcterms:created>
  <dcterms:modified xsi:type="dcterms:W3CDTF">2015-12-23T08:07:31Z</dcterms:modified>
</cp:coreProperties>
</file>